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F2C"/>
    <a:srgbClr val="8A1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04"/>
    <p:restoredTop sz="94694"/>
  </p:normalViewPr>
  <p:slideViewPr>
    <p:cSldViewPr snapToGrid="0" snapToObjects="1">
      <p:cViewPr>
        <p:scale>
          <a:sx n="70" d="100"/>
          <a:sy n="70" d="100"/>
        </p:scale>
        <p:origin x="88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BE811-5DB4-1B47-9453-0D83C420B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043D9-8E22-1B4E-87E1-7317FB0FF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6798E-4E77-7F4C-8DDA-C39676C3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FBA6-718E-2A48-96F2-C9C193D19B13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D7D32-D51A-0747-A59A-8BF0D88E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9F9FB-7044-4D4D-B827-C943F247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B6D6-45D7-C443-A258-CC55E88B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3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04072-4A1C-1640-BC73-09F656FA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0E2E5-0681-1946-86A2-A791FDA20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6758D-2061-1544-9578-3E1E2D801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FBA6-718E-2A48-96F2-C9C193D19B13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C677B-F993-C04E-B369-434CE60A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02D18-E257-2F4A-8472-AFBF9BEE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B6D6-45D7-C443-A258-CC55E88B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403980-0A06-9641-A79C-3B49E9446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45B03-29AC-DD45-BDEA-0F2DC576B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B5E3A-D64D-5F4C-B453-E005350A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FBA6-718E-2A48-96F2-C9C193D19B13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3833C-9B11-5A45-8229-035B7E95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B5366-4BC7-1643-955F-518455C7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B6D6-45D7-C443-A258-CC55E88B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6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B072-4B41-8448-B3E8-F78B3D1D4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26164-EDA5-6748-9527-4142F1C99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D4451-81C2-6648-B2F0-1CA48219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FBA6-718E-2A48-96F2-C9C193D19B13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967DD-3809-DF45-82B5-C87A8685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70B3C-0539-0342-AAF2-183E4725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B6D6-45D7-C443-A258-CC55E88B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8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A313-EDB3-AB43-8088-A41F5E40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DD4CA-F9E9-BE4F-B959-6956D1648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EDEB1-F70B-C446-9EE8-BE1BE519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FBA6-718E-2A48-96F2-C9C193D19B13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F7956-3E08-ED4C-84F0-525928A8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3E6C1-0ADB-2F4F-9517-4A3F453F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B6D6-45D7-C443-A258-CC55E88B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1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FC91-6B53-5949-93D3-F1E35E2A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DEE81-B50E-0D46-8ABF-E62B9394E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409E9-B255-DF4E-813A-C3ACF6709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97D3A-E2E4-C24B-A12E-A50CF594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FBA6-718E-2A48-96F2-C9C193D19B13}" type="datetimeFigureOut">
              <a:rPr lang="en-US" smtClean="0"/>
              <a:t>8/29/19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AB365-34D7-C544-8EBA-AF8D9BFC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F4BFE-62D7-7C4C-A60D-805F4E22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B6D6-45D7-C443-A258-CC55E88B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9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DD48-8586-B744-8776-F743D026A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DDE40-397F-8743-8C26-41F549F01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79B3D-1CBB-9A42-BD7F-45037C17B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A9203B-54DE-9E4E-A36B-6E3C90463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18BC6-A054-1241-8855-F099CA596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5EB8F-ABFB-CA43-B6D9-808193AD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FBA6-718E-2A48-96F2-C9C193D19B13}" type="datetimeFigureOut">
              <a:rPr lang="en-US" smtClean="0"/>
              <a:t>8/29/19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40EE7B-6207-0543-925B-23077FBB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ED662-4B27-624A-B50C-0C3BB121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B6D6-45D7-C443-A258-CC55E88B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B559-A9E3-4448-B206-BDF45D0A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039BA3-5C7A-9A4A-A93D-307AB472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FBA6-718E-2A48-96F2-C9C193D19B13}" type="datetimeFigureOut">
              <a:rPr lang="en-US" smtClean="0"/>
              <a:t>8/29/19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A5D10-03A2-0C4C-80B7-264350E8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42AE1-BA1F-774F-AF01-A48C85E4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B6D6-45D7-C443-A258-CC55E88B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4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FB297-B708-B04E-929D-F12CF591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FBA6-718E-2A48-96F2-C9C193D19B13}" type="datetimeFigureOut">
              <a:rPr lang="en-US" smtClean="0"/>
              <a:t>8/29/19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86EE39-B6E2-9B48-9F57-DA42B7054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8676F-AA7F-4749-B000-D942C778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B6D6-45D7-C443-A258-CC55E88B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9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CC41-B472-2048-B908-2A690547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946D7-E8E2-0842-9EA3-2FCF8DAA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75690-57F0-2546-AF31-FF9F6DBDC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02DDC-BEEC-0C46-A553-D4283981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FBA6-718E-2A48-96F2-C9C193D19B13}" type="datetimeFigureOut">
              <a:rPr lang="en-US" smtClean="0"/>
              <a:t>8/29/19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FCBD9-6F8B-8D4D-A0B5-3F19D274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78E01-B3EC-D447-8552-0A643167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B6D6-45D7-C443-A258-CC55E88B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4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0C826-5A77-504B-A014-0C0252174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AC228-52F5-C844-86E2-93247BAB9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005B6-85B1-F544-865C-64A8382B4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7B51C-A031-6E44-8CA9-26C9004D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FBA6-718E-2A48-96F2-C9C193D19B13}" type="datetimeFigureOut">
              <a:rPr lang="en-US" smtClean="0"/>
              <a:t>8/29/19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3AB6E-5CFD-CB40-BB41-427FD7368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BC844-A991-1D41-8FA2-5FB0085D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B6D6-45D7-C443-A258-CC55E88B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9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687E00-66F5-8645-A688-4DE6821C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66C42-1C41-D54C-A64D-D8768D6D8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7A0C9-83A2-AA42-ACC4-46583B889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DFBA6-718E-2A48-96F2-C9C193D19B13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FF8F6-2687-A94A-9EF6-467D1CE86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7BD8E-9E37-1C43-8A77-386B0B298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B6D6-45D7-C443-A258-CC55E88B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vimeo.com/22921694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21D620-6179-8340-88A7-7DC323CE8F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60F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D48D9F-045C-034A-9332-4B0ACD86C6A6}"/>
              </a:ext>
            </a:extLst>
          </p:cNvPr>
          <p:cNvSpPr/>
          <p:nvPr/>
        </p:nvSpPr>
        <p:spPr>
          <a:xfrm>
            <a:off x="4181889" y="410081"/>
            <a:ext cx="3828222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>
                <a:solidFill>
                  <a:srgbClr val="8A1538"/>
                </a:solidFill>
                <a:latin typeface="PhotoWall Heavy" pitchFamily="2" charset="77"/>
              </a:rPr>
              <a:t>&amp;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8420D-8986-8F4E-AB23-4A64147AA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048" y="2548803"/>
            <a:ext cx="7331765" cy="1188310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hotoWall Medium" pitchFamily="2" charset="77"/>
              </a:rPr>
              <a:t>Alpha Gamma Delta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3A514-42E2-694C-AE4E-3908CCDF80EF}"/>
              </a:ext>
            </a:extLst>
          </p:cNvPr>
          <p:cNvSpPr/>
          <p:nvPr/>
        </p:nvSpPr>
        <p:spPr>
          <a:xfrm>
            <a:off x="2473187" y="3634041"/>
            <a:ext cx="7245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Hurme Geometric Sans 4" panose="020B0500020000000000" pitchFamily="34" charset="77"/>
              </a:rPr>
              <a:t>FIGHTING HUNGER</a:t>
            </a:r>
            <a:endParaRPr lang="en-US" sz="6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E61E62-E1C3-D742-B4AC-F54CE8F25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522" y="5229917"/>
            <a:ext cx="1311965" cy="1311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8659B8-1361-E149-8C1F-91B2B80DF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6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02D8-D5F0-3546-A36B-F363080B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60F2C"/>
                </a:solidFill>
                <a:latin typeface="PhotoWall Medium" pitchFamily="2" charset="77"/>
              </a:rPr>
              <a:t>Philanthropy Campaign: Full Plates. Hearts. Minds.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30CEA-1231-E344-96BF-114D6267F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677" y="2090592"/>
            <a:ext cx="6260123" cy="2895844"/>
          </a:xfrm>
        </p:spPr>
        <p:txBody>
          <a:bodyPr/>
          <a:lstStyle/>
          <a:p>
            <a:r>
              <a:rPr lang="en-US" sz="2000" dirty="0">
                <a:latin typeface="Hurme Geometric Sans 4" panose="020B0500020000000000" pitchFamily="34" charset="77"/>
              </a:rPr>
              <a:t> Alpha Gam’s philanthropy is fighting hunger</a:t>
            </a:r>
          </a:p>
          <a:p>
            <a:r>
              <a:rPr lang="en-US" sz="2000" dirty="0">
                <a:latin typeface="Hurme Geometric Sans 4" panose="020B0500020000000000" pitchFamily="34" charset="77"/>
              </a:rPr>
              <a:t>Full plates.</a:t>
            </a:r>
          </a:p>
          <a:p>
            <a:pPr lvl="1"/>
            <a:r>
              <a:rPr lang="en-US" sz="1600" dirty="0">
                <a:latin typeface="Hurme Geometric Sans 4" panose="020B0500020000000000" pitchFamily="34" charset="77"/>
              </a:rPr>
              <a:t>We help provide food to those in need</a:t>
            </a:r>
          </a:p>
          <a:p>
            <a:r>
              <a:rPr lang="en-US" sz="2000" dirty="0">
                <a:latin typeface="Hurme Geometric Sans 4" panose="020B0500020000000000" pitchFamily="34" charset="77"/>
              </a:rPr>
              <a:t>Full hearts.</a:t>
            </a:r>
          </a:p>
          <a:p>
            <a:pPr lvl="1"/>
            <a:r>
              <a:rPr lang="en-US" sz="1600" dirty="0">
                <a:latin typeface="Hurme Geometric Sans 4" panose="020B0500020000000000" pitchFamily="34" charset="77"/>
              </a:rPr>
              <a:t>When a person is well fed, they are happier and</a:t>
            </a:r>
            <a:br>
              <a:rPr lang="en-US" sz="1600" dirty="0">
                <a:latin typeface="Hurme Geometric Sans 4" panose="020B0500020000000000" pitchFamily="34" charset="77"/>
              </a:rPr>
            </a:br>
            <a:r>
              <a:rPr lang="en-US" sz="1600" dirty="0">
                <a:latin typeface="Hurme Geometric Sans 4" panose="020B0500020000000000" pitchFamily="34" charset="77"/>
              </a:rPr>
              <a:t>more motivated</a:t>
            </a:r>
          </a:p>
          <a:p>
            <a:r>
              <a:rPr lang="en-US" sz="2000" dirty="0">
                <a:latin typeface="Hurme Geometric Sans 4" panose="020B0500020000000000" pitchFamily="34" charset="77"/>
              </a:rPr>
              <a:t>Full minds.</a:t>
            </a:r>
          </a:p>
          <a:p>
            <a:pPr lvl="1"/>
            <a:r>
              <a:rPr lang="en-US" sz="1600" dirty="0">
                <a:latin typeface="Hurme Geometric Sans 4" panose="020B0500020000000000" pitchFamily="34" charset="77"/>
              </a:rPr>
              <a:t>When a person has food they can focus and do better at work or in school</a:t>
            </a:r>
          </a:p>
          <a:p>
            <a:pPr lvl="1"/>
            <a:endParaRPr lang="en-US" sz="1600" dirty="0">
              <a:latin typeface="Hurme Geometric Sans 4" panose="020B0500020000000000" pitchFamily="34" charset="77"/>
            </a:endParaRPr>
          </a:p>
          <a:p>
            <a:pPr lvl="1"/>
            <a:endParaRPr lang="en-US" sz="1600" dirty="0">
              <a:latin typeface="Hurme Geometric Sans 4" panose="020B0500020000000000" pitchFamily="34" charset="77"/>
            </a:endParaRPr>
          </a:p>
          <a:p>
            <a:pPr lvl="1"/>
            <a:endParaRPr lang="en-US" sz="1600" dirty="0">
              <a:latin typeface="Hurme Geometric Sans 4" panose="020B0500020000000000" pitchFamily="34" charset="77"/>
            </a:endParaRPr>
          </a:p>
          <a:p>
            <a:endParaRPr lang="en-US" dirty="0">
              <a:latin typeface="Hurme Geometric Sans 4" panose="020B0500020000000000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11B3D-1C9D-A347-8FB6-D79128C94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918" y="5295488"/>
            <a:ext cx="1135172" cy="1180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AE5B38-24CE-224A-83A1-111DE2CE6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523" y="1928983"/>
            <a:ext cx="2429144" cy="32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4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02D8-D5F0-3546-A36B-F363080B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2766218"/>
            <a:ext cx="11136924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C60F2C"/>
                </a:solidFill>
                <a:latin typeface="PhotoWall Medium" pitchFamily="2" charset="77"/>
              </a:rPr>
              <a:t>How does our chapter</a:t>
            </a:r>
            <a:br>
              <a:rPr lang="en-US" sz="9600" dirty="0">
                <a:solidFill>
                  <a:srgbClr val="C60F2C"/>
                </a:solidFill>
                <a:latin typeface="PhotoWall Medium" pitchFamily="2" charset="77"/>
              </a:rPr>
            </a:br>
            <a:r>
              <a:rPr lang="en-US" sz="9600" dirty="0">
                <a:solidFill>
                  <a:srgbClr val="C60F2C"/>
                </a:solidFill>
                <a:latin typeface="PhotoWall Medium" pitchFamily="2" charset="77"/>
              </a:rPr>
              <a:t>volunteer and fundraise?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11B3D-1C9D-A347-8FB6-D79128C94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918" y="5295488"/>
            <a:ext cx="1135172" cy="11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96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02D8-D5F0-3546-A36B-F363080B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60F2C"/>
                </a:solidFill>
                <a:latin typeface="PhotoWall Medium" pitchFamily="2" charset="77"/>
              </a:rPr>
              <a:t>Opportunities for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30CEA-1231-E344-96BF-114D6267F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224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Hurme Geometric Sans 4" panose="020B0500020000000000" pitchFamily="34" charset="77"/>
              </a:rPr>
              <a:t>Food Banks or Food Pantries</a:t>
            </a:r>
          </a:p>
          <a:p>
            <a:r>
              <a:rPr lang="en-US" dirty="0">
                <a:latin typeface="Hurme Geometric Sans 4" panose="020B0500020000000000" pitchFamily="34" charset="77"/>
              </a:rPr>
              <a:t> Food Banks Canada</a:t>
            </a:r>
          </a:p>
          <a:p>
            <a:r>
              <a:rPr lang="en-US" dirty="0">
                <a:latin typeface="Hurme Geometric Sans 4" panose="020B0500020000000000" pitchFamily="34" charset="77"/>
              </a:rPr>
              <a:t> </a:t>
            </a:r>
            <a:r>
              <a:rPr lang="en-US" dirty="0" err="1">
                <a:latin typeface="Hurme Geometric Sans 4" panose="020B0500020000000000" pitchFamily="34" charset="77"/>
              </a:rPr>
              <a:t>Foodpantries.org</a:t>
            </a:r>
            <a:endParaRPr lang="en-US" dirty="0">
              <a:latin typeface="Hurme Geometric Sans 4" panose="020B0500020000000000" pitchFamily="34" charset="77"/>
            </a:endParaRPr>
          </a:p>
          <a:p>
            <a:pPr lvl="1"/>
            <a:r>
              <a:rPr lang="en-US" dirty="0">
                <a:latin typeface="Hurme Geometric Sans 4" panose="020B0500020000000000" pitchFamily="34" charset="77"/>
              </a:rPr>
              <a:t>Smaller, more local organizations are listed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11B3D-1C9D-A347-8FB6-D79128C94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918" y="5295488"/>
            <a:ext cx="1135172" cy="118082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D6A2B4-A544-B54D-89B1-DAD75CBE8ED0}"/>
              </a:ext>
            </a:extLst>
          </p:cNvPr>
          <p:cNvSpPr txBox="1">
            <a:spLocks/>
          </p:cNvSpPr>
          <p:nvPr/>
        </p:nvSpPr>
        <p:spPr>
          <a:xfrm>
            <a:off x="6321552" y="1825625"/>
            <a:ext cx="5032248" cy="236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Hurme Geometric Sans 4" panose="020B0500020000000000" pitchFamily="34" charset="77"/>
              </a:rPr>
              <a:t>Meals on Wheels</a:t>
            </a:r>
          </a:p>
          <a:p>
            <a:r>
              <a:rPr lang="en-US" dirty="0">
                <a:latin typeface="Hurme Geometric Sans 4" panose="020B0500020000000000" pitchFamily="34" charset="77"/>
              </a:rPr>
              <a:t> Senior meal delivery or Meals on Wheels</a:t>
            </a:r>
          </a:p>
          <a:p>
            <a:pPr lvl="1"/>
            <a:r>
              <a:rPr lang="en-US" dirty="0">
                <a:latin typeface="Hurme Geometric Sans 4" panose="020B0500020000000000" pitchFamily="34" charset="77"/>
              </a:rPr>
              <a:t>Each program varies by province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4A6E83-164F-AD49-8BA8-94B2BEA463DE}"/>
              </a:ext>
            </a:extLst>
          </p:cNvPr>
          <p:cNvSpPr txBox="1">
            <a:spLocks/>
          </p:cNvSpPr>
          <p:nvPr/>
        </p:nvSpPr>
        <p:spPr>
          <a:xfrm>
            <a:off x="838200" y="5807631"/>
            <a:ext cx="9457944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Hurme Geometric Sans 4" panose="020B0500020000000000" pitchFamily="34" charset="77"/>
              </a:rPr>
              <a:t>What else in our community? Campus food pantry? Community garden? Food rescue?</a:t>
            </a:r>
          </a:p>
        </p:txBody>
      </p:sp>
    </p:spTree>
    <p:extLst>
      <p:ext uri="{BB962C8B-B14F-4D97-AF65-F5344CB8AC3E}">
        <p14:creationId xmlns:p14="http://schemas.microsoft.com/office/powerpoint/2010/main" val="85149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02D8-D5F0-3546-A36B-F363080B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60F2C"/>
                </a:solidFill>
                <a:latin typeface="PhotoWall Medium" pitchFamily="2" charset="77"/>
              </a:rPr>
              <a:t>How You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30CEA-1231-E344-96BF-114D6267F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22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Hurme Geometric Sans 4" panose="020B0500020000000000" pitchFamily="34" charset="77"/>
              </a:rPr>
              <a:t>Volunteering</a:t>
            </a:r>
          </a:p>
          <a:p>
            <a:r>
              <a:rPr lang="en-US" sz="2400" dirty="0">
                <a:latin typeface="Hurme Geometric Sans 4" panose="020B0500020000000000" pitchFamily="34" charset="77"/>
              </a:rPr>
              <a:t>Individually or as a group</a:t>
            </a:r>
          </a:p>
          <a:p>
            <a:pPr lvl="1"/>
            <a:r>
              <a:rPr lang="en-US" sz="2000" dirty="0">
                <a:latin typeface="Hurme Geometric Sans 4" panose="020B0500020000000000" pitchFamily="34" charset="77"/>
              </a:rPr>
              <a:t>Select a route and deliver meals with Meals on Wheels</a:t>
            </a:r>
          </a:p>
          <a:p>
            <a:pPr lvl="1"/>
            <a:r>
              <a:rPr lang="en-US" sz="2000" dirty="0">
                <a:latin typeface="Hurme Geometric Sans 4" panose="020B0500020000000000" pitchFamily="34" charset="77"/>
              </a:rPr>
              <a:t>Sign up for a shift at a food bank or food pantry</a:t>
            </a:r>
          </a:p>
          <a:p>
            <a:pPr lvl="1"/>
            <a:r>
              <a:rPr lang="en-US" sz="2000" dirty="0">
                <a:latin typeface="Hurme Geometric Sans 4" panose="020B0500020000000000" pitchFamily="34" charset="77"/>
              </a:rPr>
              <a:t>Help setup for their fundraiser</a:t>
            </a:r>
          </a:p>
          <a:p>
            <a:pPr lvl="2"/>
            <a:r>
              <a:rPr lang="en-US" sz="1800" dirty="0">
                <a:latin typeface="Hurme Geometric Sans 4" panose="020B0500020000000000" pitchFamily="34" charset="77"/>
              </a:rPr>
              <a:t>Décor</a:t>
            </a:r>
          </a:p>
          <a:p>
            <a:pPr lvl="2"/>
            <a:r>
              <a:rPr lang="en-US" sz="1800" dirty="0">
                <a:latin typeface="Hurme Geometric Sans 4" panose="020B0500020000000000" pitchFamily="34" charset="77"/>
              </a:rPr>
              <a:t>Running the event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11B3D-1C9D-A347-8FB6-D79128C94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918" y="5295488"/>
            <a:ext cx="1135172" cy="118082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D6A2B4-A544-B54D-89B1-DAD75CBE8ED0}"/>
              </a:ext>
            </a:extLst>
          </p:cNvPr>
          <p:cNvSpPr txBox="1">
            <a:spLocks/>
          </p:cNvSpPr>
          <p:nvPr/>
        </p:nvSpPr>
        <p:spPr>
          <a:xfrm>
            <a:off x="6321552" y="1825625"/>
            <a:ext cx="5032248" cy="346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Hurme Geometric Sans 4" panose="020B0500020000000000" pitchFamily="34" charset="77"/>
              </a:rPr>
              <a:t>Fundraising</a:t>
            </a:r>
          </a:p>
          <a:p>
            <a:r>
              <a:rPr lang="en-US" sz="2400" dirty="0">
                <a:latin typeface="Hurme Geometric Sans 4" panose="020B0500020000000000" pitchFamily="34" charset="77"/>
              </a:rPr>
              <a:t> Philanthropy Event</a:t>
            </a:r>
          </a:p>
          <a:p>
            <a:pPr lvl="1"/>
            <a:r>
              <a:rPr lang="en-US" sz="2000" dirty="0">
                <a:latin typeface="Hurme Geometric Sans 4" panose="020B0500020000000000" pitchFamily="34" charset="77"/>
              </a:rPr>
              <a:t>Your annual fundraiser for the Alpha Gamma Delta Foundation</a:t>
            </a:r>
            <a:br>
              <a:rPr lang="en-US" sz="2000" dirty="0">
                <a:latin typeface="Hurme Geometric Sans 4" panose="020B0500020000000000" pitchFamily="34" charset="77"/>
              </a:rPr>
            </a:br>
            <a:endParaRPr lang="en-US" sz="2000" dirty="0">
              <a:latin typeface="Hurme Geometric Sans 4" panose="020B0500020000000000" pitchFamily="34" charset="77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7E021F-EC73-5A45-8ACB-38DF174A7443}"/>
              </a:ext>
            </a:extLst>
          </p:cNvPr>
          <p:cNvSpPr txBox="1">
            <a:spLocks/>
          </p:cNvSpPr>
          <p:nvPr/>
        </p:nvSpPr>
        <p:spPr>
          <a:xfrm>
            <a:off x="6321552" y="3388137"/>
            <a:ext cx="5321538" cy="16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Hurme Geometric Sans 4" panose="020B0500020000000000" pitchFamily="34" charset="77"/>
              </a:rPr>
              <a:t> Percentage night at a restaurant</a:t>
            </a:r>
          </a:p>
          <a:p>
            <a:pPr lvl="1"/>
            <a:r>
              <a:rPr lang="en-US" sz="2000" dirty="0">
                <a:latin typeface="Hurme Geometric Sans 4" panose="020B0500020000000000" pitchFamily="34" charset="77"/>
              </a:rPr>
              <a:t>For every attendee with your flyer, a restaurant will donate a portion or the proceeds</a:t>
            </a:r>
            <a:br>
              <a:rPr lang="en-US" sz="2000" dirty="0">
                <a:latin typeface="Hurme Geometric Sans 4" panose="020B0500020000000000" pitchFamily="34" charset="77"/>
              </a:rPr>
            </a:br>
            <a:endParaRPr lang="en-US" sz="2000" dirty="0">
              <a:latin typeface="Hurme Geometric Sans 4" panose="020B0500020000000000" pitchFamily="34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7D0C35-9BCB-174F-AC75-B875CACA8E61}"/>
              </a:ext>
            </a:extLst>
          </p:cNvPr>
          <p:cNvSpPr txBox="1">
            <a:spLocks/>
          </p:cNvSpPr>
          <p:nvPr/>
        </p:nvSpPr>
        <p:spPr>
          <a:xfrm>
            <a:off x="6321552" y="4768676"/>
            <a:ext cx="5321538" cy="16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Hurme Geometric Sans 4" panose="020B0500020000000000" pitchFamily="34" charset="77"/>
              </a:rPr>
              <a:t> Ask for donations</a:t>
            </a:r>
          </a:p>
          <a:p>
            <a:pPr lvl="1"/>
            <a:r>
              <a:rPr lang="en-US" sz="2000" dirty="0">
                <a:latin typeface="Hurme Geometric Sans 4" panose="020B0500020000000000" pitchFamily="34" charset="77"/>
              </a:rPr>
              <a:t>Letter writing campaign</a:t>
            </a:r>
          </a:p>
          <a:p>
            <a:pPr lvl="1"/>
            <a:r>
              <a:rPr lang="en-US" sz="2000" dirty="0">
                <a:latin typeface="Hurme Geometric Sans 4" panose="020B0500020000000000" pitchFamily="34" charset="77"/>
              </a:rPr>
              <a:t>Personal notes</a:t>
            </a:r>
            <a:br>
              <a:rPr lang="en-US" sz="2000" dirty="0">
                <a:latin typeface="Hurme Geometric Sans 4" panose="020B0500020000000000" pitchFamily="34" charset="77"/>
              </a:rPr>
            </a:br>
            <a:endParaRPr lang="en-US" sz="2000" dirty="0">
              <a:latin typeface="Hurme Geometric Sans 4" panose="020B050002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642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02D8-D5F0-3546-A36B-F363080B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2766218"/>
            <a:ext cx="11136924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C60F2C"/>
                </a:solidFill>
                <a:latin typeface="PhotoWall Medium" pitchFamily="2" charset="77"/>
              </a:rPr>
              <a:t>What is your commitment</a:t>
            </a:r>
            <a:br>
              <a:rPr lang="en-US" sz="9600" dirty="0">
                <a:solidFill>
                  <a:srgbClr val="C60F2C"/>
                </a:solidFill>
                <a:latin typeface="PhotoWall Medium" pitchFamily="2" charset="77"/>
              </a:rPr>
            </a:br>
            <a:r>
              <a:rPr lang="en-US" sz="9600" dirty="0">
                <a:solidFill>
                  <a:srgbClr val="C60F2C"/>
                </a:solidFill>
                <a:latin typeface="PhotoWall Medium" pitchFamily="2" charset="77"/>
              </a:rPr>
              <a:t>to fighting hunger?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11B3D-1C9D-A347-8FB6-D79128C94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918" y="5295488"/>
            <a:ext cx="1135172" cy="11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53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02D8-D5F0-3546-A36B-F363080B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2766218"/>
            <a:ext cx="11136924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C60F2C"/>
                </a:solidFill>
                <a:latin typeface="PhotoWall Medium" pitchFamily="2" charset="77"/>
              </a:rPr>
              <a:t>What is OUR commitment</a:t>
            </a:r>
            <a:br>
              <a:rPr lang="en-US" sz="9600" dirty="0">
                <a:solidFill>
                  <a:srgbClr val="C60F2C"/>
                </a:solidFill>
                <a:latin typeface="PhotoWall Medium" pitchFamily="2" charset="77"/>
              </a:rPr>
            </a:br>
            <a:r>
              <a:rPr lang="en-US" sz="9600" dirty="0">
                <a:solidFill>
                  <a:srgbClr val="C60F2C"/>
                </a:solidFill>
                <a:latin typeface="PhotoWall Medium" pitchFamily="2" charset="77"/>
              </a:rPr>
              <a:t>to fighting hunger?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11B3D-1C9D-A347-8FB6-D79128C94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918" y="5295488"/>
            <a:ext cx="1135172" cy="11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2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02D8-D5F0-3546-A36B-F363080B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60F2C"/>
                </a:solidFill>
                <a:latin typeface="PhotoWall Medium" pitchFamily="2" charset="77"/>
              </a:rPr>
              <a:t>Alpha Gam Fighting Hunger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30CEA-1231-E344-96BF-114D6267F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urme Geometric Sans 4" panose="020B0500020000000000" pitchFamily="34" charset="77"/>
                <a:hlinkClick r:id="rId2"/>
              </a:rPr>
              <a:t>https://vimeo.com/229216946</a:t>
            </a:r>
            <a:endParaRPr lang="en-US" dirty="0">
              <a:latin typeface="Hurme Geometric Sans 4" panose="020B0500020000000000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11B3D-1C9D-A347-8FB6-D79128C94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918" y="5295488"/>
            <a:ext cx="1135172" cy="11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5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02D8-D5F0-3546-A36B-F363080B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987" y="2766218"/>
            <a:ext cx="6636026" cy="1325563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rgbClr val="C60F2C"/>
                </a:solidFill>
                <a:latin typeface="PhotoWall Medium" pitchFamily="2" charset="77"/>
              </a:rPr>
              <a:t>What stood out?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11B3D-1C9D-A347-8FB6-D79128C94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918" y="5295488"/>
            <a:ext cx="1135172" cy="11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5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02D8-D5F0-3546-A36B-F363080B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60F2C"/>
                </a:solidFill>
                <a:latin typeface="PhotoWall Medium" pitchFamily="2" charset="77"/>
              </a:rPr>
              <a:t>Fighting Hunger and Food Insecurity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30CEA-1231-E344-96BF-114D6267F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4568"/>
            <a:ext cx="10515600" cy="1517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Hurme Geometric Sans 4" panose="020B0500020000000000" pitchFamily="34" charset="77"/>
              </a:rPr>
              <a:t>The state of being without reliable</a:t>
            </a:r>
          </a:p>
          <a:p>
            <a:pPr marL="0" indent="0" algn="ctr">
              <a:buNone/>
            </a:pPr>
            <a:r>
              <a:rPr lang="en-US" dirty="0">
                <a:latin typeface="Hurme Geometric Sans 4" panose="020B0500020000000000" pitchFamily="34" charset="77"/>
              </a:rPr>
              <a:t>access to a sufficient quantity of</a:t>
            </a:r>
          </a:p>
          <a:p>
            <a:pPr marL="0" indent="0" algn="ctr">
              <a:buNone/>
            </a:pPr>
            <a:r>
              <a:rPr lang="en-US" dirty="0">
                <a:latin typeface="Hurme Geometric Sans 4" panose="020B0500020000000000" pitchFamily="34" charset="77"/>
              </a:rPr>
              <a:t>affordable, nutritious food.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11B3D-1C9D-A347-8FB6-D79128C94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918" y="5295488"/>
            <a:ext cx="1135172" cy="11808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864624-5A76-E141-99EB-6B099EAA95AE}"/>
              </a:ext>
            </a:extLst>
          </p:cNvPr>
          <p:cNvSpPr/>
          <p:nvPr/>
        </p:nvSpPr>
        <p:spPr>
          <a:xfrm>
            <a:off x="1285002" y="1690688"/>
            <a:ext cx="1954381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400" dirty="0">
                <a:solidFill>
                  <a:srgbClr val="C60F2C"/>
                </a:solidFill>
                <a:latin typeface="PhotoWall Medium" pitchFamily="2" charset="77"/>
              </a:rPr>
              <a:t>“</a:t>
            </a:r>
            <a:endParaRPr lang="en-US" sz="34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88A196-EEDB-C54F-ACAB-D0EDFE41A6CC}"/>
              </a:ext>
            </a:extLst>
          </p:cNvPr>
          <p:cNvSpPr/>
          <p:nvPr/>
        </p:nvSpPr>
        <p:spPr>
          <a:xfrm>
            <a:off x="9122602" y="3164992"/>
            <a:ext cx="1385316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400" dirty="0">
                <a:solidFill>
                  <a:srgbClr val="C60F2C"/>
                </a:solidFill>
                <a:latin typeface="PhotoWall Medium" pitchFamily="2" charset="77"/>
              </a:rPr>
              <a:t>”</a:t>
            </a:r>
            <a:endParaRPr lang="en-US" sz="34400" dirty="0"/>
          </a:p>
        </p:txBody>
      </p:sp>
    </p:spTree>
    <p:extLst>
      <p:ext uri="{BB962C8B-B14F-4D97-AF65-F5344CB8AC3E}">
        <p14:creationId xmlns:p14="http://schemas.microsoft.com/office/powerpoint/2010/main" val="325814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02D8-D5F0-3546-A36B-F363080B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60F2C"/>
                </a:solidFill>
                <a:latin typeface="PhotoWall Medium" pitchFamily="2" charset="77"/>
              </a:rPr>
              <a:t>Hunger Statistics in Canada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63BB7B-D006-7641-94BA-0F57EF0E54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3193" y="1690688"/>
            <a:ext cx="3965510" cy="39655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07E438-61B7-D24A-8BF1-6D057B198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762" y="1690688"/>
            <a:ext cx="3965510" cy="39655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0C684E-370A-9348-92E7-43EDDE41A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822" y="1690688"/>
            <a:ext cx="3965510" cy="39655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C11B3D-1C9D-A347-8FB6-D79128C94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7918" y="5295488"/>
            <a:ext cx="1135172" cy="11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4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02D8-D5F0-3546-A36B-F363080B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60F2C"/>
                </a:solidFill>
                <a:latin typeface="PhotoWall Medium" pitchFamily="2" charset="77"/>
              </a:rPr>
              <a:t>Hunger Statistics by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30CEA-1231-E344-96BF-114D6267F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Hurme Geometric Sans 4" panose="020B0500020000000000" pitchFamily="34" charset="77"/>
              </a:rPr>
              <a:t>If your campus has:</a:t>
            </a:r>
          </a:p>
          <a:p>
            <a:r>
              <a:rPr lang="en-US" dirty="0">
                <a:latin typeface="Hurme Geometric Sans 4" panose="020B0500020000000000" pitchFamily="34" charset="77"/>
              </a:rPr>
              <a:t> 2,000 students, 250 of them may struggle with hunger</a:t>
            </a:r>
          </a:p>
          <a:p>
            <a:r>
              <a:rPr lang="en-US" dirty="0">
                <a:latin typeface="Hurme Geometric Sans 4" panose="020B0500020000000000" pitchFamily="34" charset="77"/>
              </a:rPr>
              <a:t> 5,000 students = 625 students</a:t>
            </a:r>
          </a:p>
          <a:p>
            <a:r>
              <a:rPr lang="en-US" dirty="0">
                <a:latin typeface="Hurme Geometric Sans 4" panose="020B0500020000000000" pitchFamily="34" charset="77"/>
              </a:rPr>
              <a:t> 15,000 students = 1,875 students</a:t>
            </a:r>
          </a:p>
          <a:p>
            <a:r>
              <a:rPr lang="en-US" dirty="0">
                <a:latin typeface="Hurme Geometric Sans 4" panose="020B0500020000000000" pitchFamily="34" charset="77"/>
              </a:rPr>
              <a:t> 50,000 students = 6,250 students</a:t>
            </a:r>
          </a:p>
          <a:p>
            <a:endParaRPr lang="en-US" dirty="0">
              <a:latin typeface="Hurme Geometric Sans 4" panose="020B0500020000000000" pitchFamily="34" charset="77"/>
            </a:endParaRPr>
          </a:p>
          <a:p>
            <a:endParaRPr lang="en-US" dirty="0">
              <a:latin typeface="Hurme Geometric Sans 4" panose="020B0500020000000000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11B3D-1C9D-A347-8FB6-D79128C94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918" y="5295488"/>
            <a:ext cx="1135172" cy="11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5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02D8-D5F0-3546-A36B-F363080B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2766218"/>
            <a:ext cx="11136924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C60F2C"/>
                </a:solidFill>
                <a:latin typeface="PhotoWall Medium" pitchFamily="2" charset="77"/>
              </a:rPr>
              <a:t>What does that mean to you?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11B3D-1C9D-A347-8FB6-D79128C94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918" y="5295488"/>
            <a:ext cx="1135172" cy="11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6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21D620-6179-8340-88A7-7DC323CE8F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60F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8420D-8986-8F4E-AB23-4A64147AA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8524" y="2834845"/>
            <a:ext cx="8234952" cy="1188310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hotoWall Medium" pitchFamily="2" charset="77"/>
              </a:rPr>
              <a:t>Alpha Gam Gives Back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E61E62-E1C3-D742-B4AC-F54CE8F25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522" y="5229917"/>
            <a:ext cx="1311965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6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02D8-D5F0-3546-A36B-F363080B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60F2C"/>
                </a:solidFill>
                <a:latin typeface="PhotoWall Medium" pitchFamily="2" charset="77"/>
              </a:rPr>
              <a:t>Philanthropy in Alpha Gam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30CEA-1231-E344-96BF-114D6267F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061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Hurme Geometric Sans 4" panose="020B0500020000000000" pitchFamily="34" charset="77"/>
              </a:rPr>
              <a:t>Giving of time: community service</a:t>
            </a:r>
          </a:p>
          <a:p>
            <a:r>
              <a:rPr lang="en-US" dirty="0">
                <a:latin typeface="Hurme Geometric Sans 4" panose="020B0500020000000000" pitchFamily="34" charset="77"/>
              </a:rPr>
              <a:t> Volunteering at a food bank, food pantry, or delivering meals</a:t>
            </a:r>
          </a:p>
          <a:p>
            <a:pPr marL="0" indent="0">
              <a:buNone/>
            </a:pPr>
            <a:endParaRPr lang="en-US" dirty="0">
              <a:latin typeface="Hurme Geometric Sans 4" panose="020B0500020000000000" pitchFamily="34" charset="77"/>
            </a:endParaRPr>
          </a:p>
          <a:p>
            <a:pPr marL="0" indent="0">
              <a:buNone/>
            </a:pPr>
            <a:r>
              <a:rPr lang="en-US" dirty="0">
                <a:latin typeface="Hurme Geometric Sans 4" panose="020B0500020000000000" pitchFamily="34" charset="77"/>
              </a:rPr>
              <a:t>Giving of money: fundraising</a:t>
            </a:r>
          </a:p>
          <a:p>
            <a:r>
              <a:rPr lang="en-US" dirty="0">
                <a:latin typeface="Hurme Geometric Sans 4" panose="020B0500020000000000" pitchFamily="34" charset="77"/>
              </a:rPr>
              <a:t> Money raised goes to the Alpha Gamma Delta Foundation</a:t>
            </a:r>
          </a:p>
          <a:p>
            <a:endParaRPr lang="en-US" dirty="0">
              <a:latin typeface="Hurme Geometric Sans 4" panose="020B0500020000000000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11B3D-1C9D-A347-8FB6-D79128C94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918" y="5295488"/>
            <a:ext cx="1135172" cy="11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49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331</Words>
  <Application>Microsoft Macintosh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Hurme Geometric Sans 4</vt:lpstr>
      <vt:lpstr>PhotoWall Heavy</vt:lpstr>
      <vt:lpstr>PhotoWall Medium</vt:lpstr>
      <vt:lpstr>Office Theme</vt:lpstr>
      <vt:lpstr>Alpha Gamma Delta</vt:lpstr>
      <vt:lpstr>Alpha Gam Fighting Hunger</vt:lpstr>
      <vt:lpstr>What stood out?</vt:lpstr>
      <vt:lpstr>Fighting Hunger and Food Insecurity</vt:lpstr>
      <vt:lpstr>Hunger Statistics in Canada</vt:lpstr>
      <vt:lpstr>Hunger Statistics by the Numbers</vt:lpstr>
      <vt:lpstr>What does that mean to you?</vt:lpstr>
      <vt:lpstr>Alpha Gam Gives Back</vt:lpstr>
      <vt:lpstr>Philanthropy in Alpha Gam</vt:lpstr>
      <vt:lpstr>Philanthropy Campaign: Full Plates. Hearts. Minds.</vt:lpstr>
      <vt:lpstr>How does our chapter volunteer and fundraise?</vt:lpstr>
      <vt:lpstr>Opportunities for Involvement</vt:lpstr>
      <vt:lpstr>How You Can Help</vt:lpstr>
      <vt:lpstr>What is your commitment to fighting hunger?</vt:lpstr>
      <vt:lpstr>What is OUR commitment to fighting hunger?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Gamma Delta</dc:title>
  <dc:creator>Casey Miser</dc:creator>
  <cp:lastModifiedBy>Casey Miser</cp:lastModifiedBy>
  <cp:revision>7</cp:revision>
  <dcterms:created xsi:type="dcterms:W3CDTF">2019-08-29T19:03:49Z</dcterms:created>
  <dcterms:modified xsi:type="dcterms:W3CDTF">2019-08-30T13:10:55Z</dcterms:modified>
</cp:coreProperties>
</file>